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828" r:id="rId1"/>
  </p:sldMasterIdLst>
  <p:notesMasterIdLst>
    <p:notesMasterId r:id="rId27"/>
  </p:notesMasterIdLst>
  <p:sldIdLst>
    <p:sldId id="256" r:id="rId2"/>
    <p:sldId id="268" r:id="rId3"/>
    <p:sldId id="273" r:id="rId4"/>
    <p:sldId id="257" r:id="rId5"/>
    <p:sldId id="266" r:id="rId6"/>
    <p:sldId id="289" r:id="rId7"/>
    <p:sldId id="288" r:id="rId8"/>
    <p:sldId id="269" r:id="rId9"/>
    <p:sldId id="275" r:id="rId10"/>
    <p:sldId id="276" r:id="rId11"/>
    <p:sldId id="292" r:id="rId12"/>
    <p:sldId id="274" r:id="rId13"/>
    <p:sldId id="263" r:id="rId14"/>
    <p:sldId id="265" r:id="rId15"/>
    <p:sldId id="278" r:id="rId16"/>
    <p:sldId id="280" r:id="rId17"/>
    <p:sldId id="282" r:id="rId18"/>
    <p:sldId id="281" r:id="rId19"/>
    <p:sldId id="283" r:id="rId20"/>
    <p:sldId id="287" r:id="rId21"/>
    <p:sldId id="284" r:id="rId22"/>
    <p:sldId id="290" r:id="rId23"/>
    <p:sldId id="291" r:id="rId24"/>
    <p:sldId id="285" r:id="rId25"/>
    <p:sldId id="286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138"/>
    <a:srgbClr val="695B3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22" autoAdjust="0"/>
  </p:normalViewPr>
  <p:slideViewPr>
    <p:cSldViewPr>
      <p:cViewPr varScale="1">
        <p:scale>
          <a:sx n="91" d="100"/>
          <a:sy n="91" d="100"/>
        </p:scale>
        <p:origin x="-22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CD76C53-5A35-4C6F-9BEC-680599A7C4FD}" type="datetimeFigureOut">
              <a:rPr lang="en-AU"/>
              <a:pPr>
                <a:defRPr/>
              </a:pPr>
              <a:t>13/05/2013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917D4D1-5485-4D05-BB6E-9B78CF0DBBE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7D4D1-5485-4D05-BB6E-9B78CF0DBBE8}" type="slidenum">
              <a:rPr lang="en-AU" smtClean="0"/>
              <a:pPr>
                <a:defRPr/>
              </a:pPr>
              <a:t>1</a:t>
            </a:fld>
            <a:endParaRPr lang="en-A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0186AF6-9DF6-4C93-88E6-A3D2630C06BE}" type="slidenum">
              <a:rPr lang="en-AU" smtClean="0"/>
              <a:pPr>
                <a:defRPr/>
              </a:pPr>
              <a:t>10</a:t>
            </a:fld>
            <a:endParaRPr lang="en-A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C668641-A6FE-4209-991F-42E2CC6E45B0}" type="slidenum">
              <a:rPr lang="en-AU" smtClean="0"/>
              <a:pPr>
                <a:defRPr/>
              </a:pPr>
              <a:t>11</a:t>
            </a:fld>
            <a:endParaRPr lang="en-A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7D4D1-5485-4D05-BB6E-9B78CF0DBBE8}" type="slidenum">
              <a:rPr lang="en-AU" smtClean="0"/>
              <a:pPr>
                <a:defRPr/>
              </a:pPr>
              <a:t>12</a:t>
            </a:fld>
            <a:endParaRPr lang="en-A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7D4D1-5485-4D05-BB6E-9B78CF0DBBE8}" type="slidenum">
              <a:rPr lang="en-AU" smtClean="0"/>
              <a:pPr>
                <a:defRPr/>
              </a:pPr>
              <a:t>13</a:t>
            </a:fld>
            <a:endParaRPr lang="en-A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DEAD92-C144-4F85-B108-1845A6623A32}" type="slidenum">
              <a:rPr lang="en-AU" smtClean="0"/>
              <a:pPr>
                <a:defRPr/>
              </a:pPr>
              <a:t>14</a:t>
            </a:fld>
            <a:endParaRPr lang="en-A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4B817D-6D70-40BD-BA74-8EE9497D921B}" type="slidenum">
              <a:rPr lang="en-AU" smtClean="0"/>
              <a:pPr>
                <a:defRPr/>
              </a:pPr>
              <a:t>15</a:t>
            </a:fld>
            <a:endParaRPr lang="en-A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99CE61-6D15-4ED9-9DF1-DD4274348C1F}" type="slidenum">
              <a:rPr lang="en-AU" smtClean="0"/>
              <a:pPr>
                <a:defRPr/>
              </a:pPr>
              <a:t>16</a:t>
            </a:fld>
            <a:endParaRPr lang="en-A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310716-70B4-4A1A-98B9-9DFEAB6F0003}" type="slidenum">
              <a:rPr lang="en-AU" smtClean="0"/>
              <a:pPr>
                <a:defRPr/>
              </a:pPr>
              <a:t>17</a:t>
            </a:fld>
            <a:endParaRPr lang="en-A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7AC091F-27BB-4735-804F-9B061AEFE7FB}" type="slidenum">
              <a:rPr lang="en-AU" smtClean="0"/>
              <a:pPr>
                <a:defRPr/>
              </a:pPr>
              <a:t>18</a:t>
            </a:fld>
            <a:endParaRPr lang="en-A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8D98E23-8E0F-4072-B9FB-88F4D88F492E}" type="slidenum">
              <a:rPr lang="en-AU" smtClean="0"/>
              <a:pPr>
                <a:defRPr/>
              </a:pPr>
              <a:t>19</a:t>
            </a:fld>
            <a:endParaRPr lang="en-A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7D4D1-5485-4D05-BB6E-9B78CF0DBBE8}" type="slidenum">
              <a:rPr lang="en-AU" smtClean="0"/>
              <a:pPr>
                <a:defRPr/>
              </a:pPr>
              <a:t>2</a:t>
            </a:fld>
            <a:endParaRPr lang="en-A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B033E1-4474-4B93-8937-059BD141BB84}" type="slidenum">
              <a:rPr lang="en-AU" smtClean="0"/>
              <a:pPr>
                <a:defRPr/>
              </a:pPr>
              <a:t>20</a:t>
            </a:fld>
            <a:endParaRPr lang="en-A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7D4D1-5485-4D05-BB6E-9B78CF0DBBE8}" type="slidenum">
              <a:rPr lang="en-AU" smtClean="0"/>
              <a:pPr>
                <a:defRPr/>
              </a:pPr>
              <a:t>21</a:t>
            </a:fld>
            <a:endParaRPr lang="en-A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7D4D1-5485-4D05-BB6E-9B78CF0DBBE8}" type="slidenum">
              <a:rPr lang="en-AU" smtClean="0"/>
              <a:pPr>
                <a:defRPr/>
              </a:pPr>
              <a:t>22</a:t>
            </a:fld>
            <a:endParaRPr lang="en-A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7D4D1-5485-4D05-BB6E-9B78CF0DBBE8}" type="slidenum">
              <a:rPr lang="en-AU" smtClean="0"/>
              <a:pPr>
                <a:defRPr/>
              </a:pPr>
              <a:t>23</a:t>
            </a:fld>
            <a:endParaRPr lang="en-A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7D4D1-5485-4D05-BB6E-9B78CF0DBBE8}" type="slidenum">
              <a:rPr lang="en-AU" smtClean="0"/>
              <a:pPr>
                <a:defRPr/>
              </a:pPr>
              <a:t>24</a:t>
            </a:fld>
            <a:endParaRPr lang="en-A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917D4D1-5485-4D05-BB6E-9B78CF0DBBE8}" type="slidenum">
              <a:rPr lang="en-AU" smtClean="0"/>
              <a:pPr>
                <a:defRPr/>
              </a:pPr>
              <a:t>25</a:t>
            </a:fld>
            <a:endParaRPr lang="en-A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F86B927-9713-493C-93D0-B659DF122281}" type="slidenum">
              <a:rPr lang="en-AU" smtClean="0"/>
              <a:pPr>
                <a:defRPr/>
              </a:pPr>
              <a:t>3</a:t>
            </a:fld>
            <a:endParaRPr lang="en-A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BD28BD0-5871-4355-9915-F4F4441AABEE}" type="slidenum">
              <a:rPr lang="en-AU" smtClean="0"/>
              <a:pPr>
                <a:defRPr/>
              </a:pPr>
              <a:t>4</a:t>
            </a:fld>
            <a:endParaRPr lang="en-A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55471C-CAD4-4356-BE80-CF4B136C51C1}" type="slidenum">
              <a:rPr lang="en-AU" smtClean="0"/>
              <a:pPr>
                <a:defRPr/>
              </a:pPr>
              <a:t>5</a:t>
            </a:fld>
            <a:endParaRPr lang="en-A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C36FF0C-E648-4C95-BF1D-E67725EAFDE4}" type="slidenum">
              <a:rPr lang="en-AU" smtClean="0"/>
              <a:pPr>
                <a:defRPr/>
              </a:pPr>
              <a:t>6</a:t>
            </a:fld>
            <a:endParaRPr lang="en-A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A937D1C-BE10-4BCE-9847-5DC116FC9B52}" type="slidenum">
              <a:rPr lang="en-AU" smtClean="0"/>
              <a:pPr>
                <a:defRPr/>
              </a:pPr>
              <a:t>7</a:t>
            </a:fld>
            <a:endParaRPr lang="en-A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0744C3-435A-4D8B-AA91-69194078EE8D}" type="slidenum">
              <a:rPr lang="en-AU" smtClean="0"/>
              <a:pPr>
                <a:defRPr/>
              </a:pPr>
              <a:t>8</a:t>
            </a:fld>
            <a:endParaRPr lang="en-A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AU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EC4900-ACA7-4C8F-8F37-04C1A437D802}" type="slidenum">
              <a:rPr lang="en-AU" smtClean="0"/>
              <a:pPr>
                <a:defRPr/>
              </a:pPr>
              <a:t>9</a:t>
            </a:fld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276EBCA-992B-48BA-9BD2-D381F149F3F1}" type="datetime1">
              <a:rPr lang="en-AU"/>
              <a:pPr>
                <a:defRPr/>
              </a:pPr>
              <a:t>13/05/2013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58380F7-0696-4207-966F-50C50E390A2C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D0965-CCFA-4640-BBB5-BA2AB884760A}" type="datetime1">
              <a:rPr lang="en-AU"/>
              <a:pPr>
                <a:defRPr/>
              </a:pPr>
              <a:t>13/05/2013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DC309-7BF3-4E4B-9121-CB2CE57F4A3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1A26F-AF3D-47C5-AFA8-5C06499D064A}" type="datetime1">
              <a:rPr lang="en-AU"/>
              <a:pPr>
                <a:defRPr/>
              </a:pPr>
              <a:t>13/05/2013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EA4CC-790C-4B5D-B424-9C1209A25B3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762A20-25C5-4624-BB5B-2635434D0E55}" type="datetime1">
              <a:rPr lang="en-AU"/>
              <a:pPr>
                <a:defRPr/>
              </a:pPr>
              <a:t>13/05/2013</a:t>
            </a:fld>
            <a:endParaRPr lang="en-AU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C2B63-E089-4E79-B10C-9852F09537B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A7FBD1-96C4-41C0-AC6D-6E68AA8FC619}" type="datetime1">
              <a:rPr lang="en-AU"/>
              <a:pPr>
                <a:defRPr/>
              </a:pPr>
              <a:t>13/05/2013</a:t>
            </a:fld>
            <a:endParaRPr lang="en-A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1FA3E7-BD7D-4A91-8020-38073D2068A3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BABA7C-A0FB-40C7-AB5E-3D398775CC3F}" type="datetime1">
              <a:rPr lang="en-AU"/>
              <a:pPr>
                <a:defRPr/>
              </a:pPr>
              <a:t>13/05/2013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FFC69-83AC-492A-9E25-B6CEB4E6D79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06C18-3712-4DC0-82E3-DAD1035C2BAA}" type="datetime1">
              <a:rPr lang="en-AU"/>
              <a:pPr>
                <a:defRPr/>
              </a:pPr>
              <a:t>13/05/2013</a:t>
            </a:fld>
            <a:endParaRPr lang="en-AU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CA03A2-7AF0-425D-A27A-5578FE0C43E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A1901-E6D3-4E05-9508-42307CE149E7}" type="datetime1">
              <a:rPr lang="en-AU"/>
              <a:pPr>
                <a:defRPr/>
              </a:pPr>
              <a:t>13/05/2013</a:t>
            </a:fld>
            <a:endParaRPr lang="en-AU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B3945-45F6-4C7F-97E2-046B7EE80AF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E9CC7CB-7E9F-4B87-8AD6-CE0CFE33190F}" type="datetime1">
              <a:rPr lang="en-AU"/>
              <a:pPr>
                <a:defRPr/>
              </a:pPr>
              <a:t>13/05/2013</a:t>
            </a:fld>
            <a:endParaRPr lang="en-A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C7173E-2C64-41B5-9F86-C85757B2CC3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56EFA-B327-4FB1-A07F-E63F64D637B6}" type="datetime1">
              <a:rPr lang="en-AU"/>
              <a:pPr>
                <a:defRPr/>
              </a:pPr>
              <a:t>13/05/2013</a:t>
            </a:fld>
            <a:endParaRPr lang="en-AU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43385-BE91-4555-9C0E-A82D0D7C2736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D004CD-B43A-4B75-90EB-0654BAF07B9B}" type="datetime1">
              <a:rPr lang="en-AU"/>
              <a:pPr>
                <a:defRPr/>
              </a:pPr>
              <a:t>13/05/2013</a:t>
            </a:fld>
            <a:endParaRPr lang="en-AU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B60F6F-55DF-4EF3-A3D4-DF7255D01CD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0173AB3-CAFF-4150-9CF1-EF30D4CE920D}" type="datetime1">
              <a:rPr lang="en-AU"/>
              <a:pPr>
                <a:defRPr/>
              </a:pPr>
              <a:t>13/05/2013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C78A92B2-FE5A-4330-86FE-E4534F64DD2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1" r:id="rId1"/>
    <p:sldLayoutId id="2147484084" r:id="rId2"/>
    <p:sldLayoutId id="2147484092" r:id="rId3"/>
    <p:sldLayoutId id="2147484085" r:id="rId4"/>
    <p:sldLayoutId id="2147484086" r:id="rId5"/>
    <p:sldLayoutId id="2147484087" r:id="rId6"/>
    <p:sldLayoutId id="2147484093" r:id="rId7"/>
    <p:sldLayoutId id="2147484088" r:id="rId8"/>
    <p:sldLayoutId id="2147484094" r:id="rId9"/>
    <p:sldLayoutId id="2147484089" r:id="rId10"/>
    <p:sldLayoutId id="214748409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200" dirty="0" smtClean="0"/>
              <a:t>The Australian Energy Regulator</a:t>
            </a:r>
            <a:br>
              <a:rPr lang="en-AU" sz="3200" dirty="0" smtClean="0"/>
            </a:br>
            <a:r>
              <a:rPr lang="en-AU" sz="3200" dirty="0" smtClean="0"/>
              <a:t>Economic benchmarking </a:t>
            </a:r>
            <a:br>
              <a:rPr lang="en-AU" sz="3200" dirty="0" smtClean="0"/>
            </a:br>
            <a:r>
              <a:rPr lang="en-AU" sz="3200" dirty="0" smtClean="0"/>
              <a:t>DNSP outputs and environmental factors</a:t>
            </a:r>
            <a:endParaRPr lang="en-AU" sz="3200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15816" y="2708920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6191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2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Overlap</a:t>
            </a: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 with category analysis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There is overlap between the data required for economic benchmarking and category analysis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We aim to collect data that is consistent and can be used for both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We will release consolidated draft data requirements with our draft guideline</a:t>
            </a:r>
          </a:p>
          <a:p>
            <a:pPr eaLnBrk="1" hangingPunct="1"/>
            <a:endParaRPr lang="en-AU" smtClean="0"/>
          </a:p>
          <a:p>
            <a:pPr eaLnBrk="1" hangingPunct="1"/>
            <a:endParaRPr lang="en-AU" smtClean="0"/>
          </a:p>
        </p:txBody>
      </p:sp>
      <p:pic>
        <p:nvPicPr>
          <p:cNvPr id="1536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6191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32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Briefing note responses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A number of matters were raised in response to the briefing note: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Specification of how economic benchmarking techniques will be applied in expenditure assessments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How to incorporate environmental variables?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How to test the appropriateness of weighting variables?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Application of economic benchmarking to be covered in workshop on 22 May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We will discuss the weightings today</a:t>
            </a:r>
            <a:endParaRPr lang="en-AU" smtClean="0"/>
          </a:p>
          <a:p>
            <a:pPr eaLnBrk="1" hangingPunct="1"/>
            <a:endParaRPr lang="en-AU" smtClean="0"/>
          </a:p>
        </p:txBody>
      </p:sp>
      <p:pic>
        <p:nvPicPr>
          <p:cNvPr id="1638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183562" cy="59055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/>
              <a:t>Economic Insights presentation</a:t>
            </a:r>
            <a:endParaRPr lang="en-AU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183562" cy="4187825"/>
          </a:xfrm>
        </p:spPr>
        <p:txBody>
          <a:bodyPr/>
          <a:lstStyle/>
          <a:p>
            <a:endParaRPr lang="en-AU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Discussion:</a:t>
            </a:r>
            <a:b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</a:br>
            <a:r>
              <a:rPr lang="en-AU" sz="2700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Model specification issues</a:t>
            </a:r>
            <a:endParaRPr lang="en-AU" sz="2700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Discussion topics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Incorporating reliability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How to weight outputs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The use of peak demand, network capacity or neither</a:t>
            </a:r>
          </a:p>
          <a:p>
            <a:pPr eaLnBrk="1" hangingPunct="1"/>
            <a:endParaRPr lang="en-AU" smtClean="0"/>
          </a:p>
        </p:txBody>
      </p:sp>
      <p:pic>
        <p:nvPicPr>
          <p:cNvPr id="1843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7635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Outputs data requirements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183562" cy="4546600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Ideally one data request that will be the main source of information for category analysis and economic benchmarking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Data for primary model specification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Data for sensitivity analysis, which requiring a broader data set</a:t>
            </a:r>
          </a:p>
          <a:p>
            <a:pPr eaLnBrk="1" hangingPunct="1">
              <a:buFont typeface="Wingdings 2" pitchFamily="18" charset="2"/>
              <a:buNone/>
            </a:pPr>
            <a:endParaRPr lang="en-AU" smtClean="0">
              <a:latin typeface="Lucida Fax" pitchFamily="18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en-AU" smtClean="0">
                <a:latin typeface="Lucida Fax" pitchFamily="18" charset="0"/>
              </a:rPr>
              <a:t>Question: is all the relevant data collected?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AU" smtClean="0">
                <a:latin typeface="Lucida Fax" pitchFamily="18" charset="0"/>
              </a:rPr>
              <a:t>Question: are the definitions suitable?</a:t>
            </a:r>
          </a:p>
          <a:p>
            <a:pPr eaLnBrk="1" hangingPunct="1">
              <a:buFont typeface="Wingdings 2" pitchFamily="18" charset="2"/>
              <a:buNone/>
            </a:pPr>
            <a:endParaRPr lang="en-AU" smtClean="0"/>
          </a:p>
          <a:p>
            <a:pPr eaLnBrk="1" hangingPunct="1">
              <a:buFont typeface="Wingdings 2" pitchFamily="18" charset="2"/>
              <a:buNone/>
            </a:pPr>
            <a:endParaRPr lang="en-AU" smtClean="0"/>
          </a:p>
        </p:txBody>
      </p:sp>
      <p:pic>
        <p:nvPicPr>
          <p:cNvPr id="1946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92150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Revenue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539750" y="1125538"/>
            <a:ext cx="8183563" cy="447357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DUOS revenue can be used to calculate output weights however a functional outputs approach is preferred.</a:t>
            </a:r>
          </a:p>
          <a:p>
            <a:pPr lvl="1"/>
            <a:r>
              <a:rPr lang="en-AU" smtClean="0">
                <a:latin typeface="Lucida Fax" pitchFamily="18" charset="0"/>
              </a:rPr>
              <a:t>Revenue data by component will be used for sensitivity analysis and may provide useful information in forming functional output weights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Revenue by chargeable quantity eg. fixed customer charges, on-peak energy delivery charges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Revenue by customer type eg. domestic customers, commercial customers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61988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System Demand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39750" y="1341438"/>
            <a:ext cx="8183563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System demand characteristics</a:t>
            </a:r>
          </a:p>
          <a:p>
            <a:pPr lvl="1"/>
            <a:r>
              <a:rPr lang="en-AU" smtClean="0">
                <a:latin typeface="Lucida Fax" pitchFamily="18" charset="0"/>
              </a:rPr>
              <a:t>Non-coincident and coincident peak demand</a:t>
            </a:r>
          </a:p>
          <a:p>
            <a:endParaRPr lang="en-AU" smtClean="0">
              <a:latin typeface="Lucida Fax" pitchFamily="18" charset="0"/>
            </a:endParaRPr>
          </a:p>
          <a:p>
            <a:r>
              <a:rPr lang="en-AU" smtClean="0">
                <a:latin typeface="Lucida Fax" pitchFamily="18" charset="0"/>
              </a:rPr>
              <a:t>Demand supplied</a:t>
            </a:r>
          </a:p>
          <a:p>
            <a:pPr lvl="1"/>
            <a:r>
              <a:rPr lang="en-AU" smtClean="0">
                <a:latin typeface="Lucida Fax" pitchFamily="18" charset="0"/>
              </a:rPr>
              <a:t>Maximum demand for customers charged on this basis</a:t>
            </a:r>
          </a:p>
          <a:p>
            <a:endParaRPr lang="en-AU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61988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System Capacity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39750" y="1268413"/>
            <a:ext cx="8183563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Distribution system capacities variables</a:t>
            </a:r>
          </a:p>
          <a:p>
            <a:r>
              <a:rPr lang="en-AU" smtClean="0">
                <a:latin typeface="Lucida Fax" pitchFamily="18" charset="0"/>
              </a:rPr>
              <a:t>Product of total line and cable circuit length (unadjusted for capacity) and transformer capacity at the last or distribution transformer level only.</a:t>
            </a:r>
          </a:p>
          <a:p>
            <a:endParaRPr lang="en-AU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61988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Customer Numbers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68313" y="1268413"/>
            <a:ext cx="8183562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By customer type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Domestic, commercial, industrial etc..</a:t>
            </a:r>
          </a:p>
          <a:p>
            <a:r>
              <a:rPr lang="en-AU" smtClean="0">
                <a:latin typeface="Lucida Fax" pitchFamily="18" charset="0"/>
              </a:rPr>
              <a:t>By location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CBD, Urban, short rural, long rural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476250"/>
            <a:ext cx="8183563" cy="661988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Reliability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68313" y="1196975"/>
            <a:ext cx="8183562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SAIDI and SAIFI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Unplanned without any removal of excluded events and MEDs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Disaggregated to reflect network type</a:t>
            </a:r>
          </a:p>
          <a:p>
            <a:endParaRPr lang="en-AU" smtClean="0">
              <a:latin typeface="Lucida Fax" pitchFamily="18" charset="0"/>
            </a:endParaRPr>
          </a:p>
          <a:p>
            <a:r>
              <a:rPr lang="en-AU" smtClean="0">
                <a:latin typeface="Lucida Fax" pitchFamily="18" charset="0"/>
              </a:rPr>
              <a:t>Energy not supplied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Total, planned and unplanned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765175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Agenda</a:t>
            </a:r>
            <a:endParaRPr lang="en-AU" dirty="0">
              <a:latin typeface="Lucida Fax" pitchFamily="18" charset="0"/>
            </a:endParaRPr>
          </a:p>
        </p:txBody>
      </p:sp>
      <p:graphicFrame>
        <p:nvGraphicFramePr>
          <p:cNvPr id="5" name="Content Placeholder 4"/>
          <p:cNvGraphicFramePr>
            <a:graphicFrameLocks/>
          </p:cNvGraphicFramePr>
          <p:nvPr/>
        </p:nvGraphicFramePr>
        <p:xfrm>
          <a:off x="468313" y="1412875"/>
          <a:ext cx="8183562" cy="4190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482"/>
                <a:gridCol w="6635080"/>
              </a:tblGrid>
              <a:tr h="0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6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Time </a:t>
                      </a:r>
                      <a:endParaRPr lang="en-AU" sz="2600" b="0" i="0" u="none" strike="noStrike" kern="1200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6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Item</a:t>
                      </a:r>
                      <a:endParaRPr lang="en-AU" sz="1800" b="0" i="0" u="none" strike="noStrike" dirty="0">
                        <a:latin typeface="Arial"/>
                      </a:endParaRPr>
                    </a:p>
                  </a:txBody>
                  <a:tcPr/>
                </a:tc>
              </a:tr>
              <a:tr h="52895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9:00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Introduction by Chris Pattas</a:t>
                      </a:r>
                    </a:p>
                  </a:txBody>
                  <a:tcPr/>
                </a:tc>
              </a:tr>
              <a:tr h="528958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2400" b="0" i="0" u="none" strike="noStrike" kern="1200" dirty="0" smtClean="0">
                          <a:solidFill>
                            <a:schemeClr val="tx1"/>
                          </a:solidFill>
                          <a:latin typeface="Calibri"/>
                        </a:rPr>
                        <a:t>9:15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Model</a:t>
                      </a:r>
                      <a:r>
                        <a:rPr kumimoji="0" lang="en-AU" sz="2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specification</a:t>
                      </a:r>
                      <a:endParaRPr kumimoji="0" lang="en-AU" sz="2400" b="0" i="0" u="none" strike="noStrike" kern="1200" dirty="0" smtClean="0">
                        <a:solidFill>
                          <a:schemeClr val="dk1"/>
                        </a:solidFill>
                        <a:latin typeface="Calibri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2895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</a:rPr>
                        <a:t>10:05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/>
                </a:tc>
              </a:tr>
              <a:tr h="52895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>
                          <a:solidFill>
                            <a:schemeClr val="tx1"/>
                          </a:solidFill>
                          <a:latin typeface="Calibri"/>
                        </a:rPr>
                        <a:t>10:20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Outputs</a:t>
                      </a:r>
                      <a:r>
                        <a:rPr kumimoji="0" lang="en-AU" sz="2400" b="0" i="0" u="none" strike="noStrike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 d</a:t>
                      </a:r>
                      <a:r>
                        <a:rPr kumimoji="0"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+mn-cs"/>
                        </a:rPr>
                        <a:t>ata requirements</a:t>
                      </a:r>
                    </a:p>
                  </a:txBody>
                  <a:tcPr/>
                </a:tc>
              </a:tr>
              <a:tr h="52895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>
                          <a:solidFill>
                            <a:schemeClr val="tx1"/>
                          </a:solidFill>
                          <a:latin typeface="Calibri"/>
                        </a:rPr>
                        <a:t>11:25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</a:rPr>
                        <a:t>Break</a:t>
                      </a:r>
                    </a:p>
                  </a:txBody>
                  <a:tcPr/>
                </a:tc>
              </a:tr>
              <a:tr h="52895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>
                          <a:solidFill>
                            <a:schemeClr val="tx1"/>
                          </a:solidFill>
                          <a:latin typeface="Calibri"/>
                        </a:rPr>
                        <a:t>11:35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 smtClean="0">
                          <a:solidFill>
                            <a:schemeClr val="dk1"/>
                          </a:solidFill>
                          <a:latin typeface="Calibri"/>
                        </a:rPr>
                        <a:t>Environmental factors data requirements</a:t>
                      </a:r>
                      <a:endParaRPr lang="en-AU" sz="2400" b="0" i="1" u="none" strike="noStrike" kern="1200" dirty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/>
                </a:tc>
              </a:tr>
              <a:tr h="528958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tx1"/>
                          </a:solidFill>
                          <a:latin typeface="Calibri"/>
                        </a:rPr>
                        <a:t>12:25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AU" sz="2400" b="0" i="0" u="none" strike="noStrike" kern="1200" dirty="0">
                          <a:solidFill>
                            <a:schemeClr val="dk1"/>
                          </a:solidFill>
                          <a:latin typeface="Calibri"/>
                        </a:rPr>
                        <a:t>Next steps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92150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Energy Delivered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611188" y="1268413"/>
            <a:ext cx="8183562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Total energy delivered</a:t>
            </a:r>
          </a:p>
          <a:p>
            <a:r>
              <a:rPr lang="en-AU" smtClean="0">
                <a:latin typeface="Lucida Fax" pitchFamily="18" charset="0"/>
              </a:rPr>
              <a:t>Energy delivery by chargeable quantity</a:t>
            </a:r>
          </a:p>
          <a:p>
            <a:r>
              <a:rPr lang="en-AU" smtClean="0">
                <a:latin typeface="Lucida Fax" pitchFamily="18" charset="0"/>
              </a:rPr>
              <a:t>Energy received from TNSP by time of receipt</a:t>
            </a:r>
          </a:p>
          <a:p>
            <a:r>
              <a:rPr lang="en-AU" smtClean="0">
                <a:latin typeface="Lucida Fax" pitchFamily="18" charset="0"/>
              </a:rPr>
              <a:t>Customer type or class</a:t>
            </a:r>
          </a:p>
          <a:p>
            <a:r>
              <a:rPr lang="en-AU" smtClean="0">
                <a:latin typeface="Lucida Fax" pitchFamily="18" charset="0"/>
              </a:rPr>
              <a:t>Delivery time period definitions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61988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System losses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183562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Line losses as a percent of purchases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61988"/>
          </a:xfrm>
        </p:spPr>
        <p:txBody>
          <a:bodyPr/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Environmental factors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183562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Data not just sought from DNSPs- data may also be collected from other agencies</a:t>
            </a:r>
          </a:p>
          <a:p>
            <a:r>
              <a:rPr lang="en-AU" smtClean="0">
                <a:latin typeface="Lucida Fax" pitchFamily="18" charset="0"/>
              </a:rPr>
              <a:t>Many differing environmental factors, however it may be that only a few can be incorporated. Hence there is a need to select the most material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AU" dirty="0" smtClean="0"/>
              <a:t>Economic Insights presentation</a:t>
            </a:r>
            <a:endParaRPr lang="en-AU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endParaRPr lang="en-AU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2071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Operating Environment Factors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183562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Density factors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Customer (NSPs)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Energy	(NSPs)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Demand (NSPs)</a:t>
            </a:r>
          </a:p>
          <a:p>
            <a:pPr lvl="1"/>
            <a:endParaRPr lang="en-AU" smtClean="0">
              <a:latin typeface="Lucida Fax" pitchFamily="18" charset="0"/>
            </a:endParaRPr>
          </a:p>
          <a:p>
            <a:pPr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Weather factors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Extreme heat days (BoM)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Extreme cold days (BoM)</a:t>
            </a:r>
          </a:p>
          <a:p>
            <a:pPr lvl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Extreme wind days (BoM)</a:t>
            </a:r>
          </a:p>
          <a:p>
            <a:pPr lvl="1">
              <a:buFont typeface="Arial" charset="0"/>
              <a:buChar char="•"/>
            </a:pPr>
            <a:endParaRPr lang="en-AU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5889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AU" dirty="0" smtClean="0">
                <a:latin typeface="Lucida Fax" pitchFamily="18" charset="0"/>
              </a:rPr>
              <a:t>Operating Environment Factors</a:t>
            </a:r>
            <a:endParaRPr lang="en-AU" dirty="0">
              <a:latin typeface="Lucida Fax" pitchFamily="18" charset="0"/>
            </a:endParaRP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183562" cy="4187825"/>
          </a:xfrm>
        </p:spPr>
        <p:txBody>
          <a:bodyPr/>
          <a:lstStyle/>
          <a:p>
            <a:r>
              <a:rPr lang="en-AU" smtClean="0">
                <a:latin typeface="Lucida Fax" pitchFamily="18" charset="0"/>
              </a:rPr>
              <a:t>Terrain factors</a:t>
            </a:r>
          </a:p>
          <a:p>
            <a:pPr lvl="1"/>
            <a:r>
              <a:rPr lang="en-AU" smtClean="0">
                <a:latin typeface="Lucida Fax" pitchFamily="18" charset="0"/>
              </a:rPr>
              <a:t>Bushfire risk (BoM &amp; fire authorities)</a:t>
            </a:r>
          </a:p>
          <a:p>
            <a:pPr lvl="1"/>
            <a:r>
              <a:rPr lang="en-AU" smtClean="0">
                <a:latin typeface="Lucida Fax" pitchFamily="18" charset="0"/>
              </a:rPr>
              <a:t>Rural proportion (DNSPs)</a:t>
            </a:r>
          </a:p>
          <a:p>
            <a:pPr lvl="1"/>
            <a:r>
              <a:rPr lang="en-AU" smtClean="0">
                <a:latin typeface="Lucida Fax" pitchFamily="18" charset="0"/>
              </a:rPr>
              <a:t>Vegetation encroachment (DNSPs)</a:t>
            </a:r>
          </a:p>
          <a:p>
            <a:pPr lvl="1"/>
            <a:endParaRPr lang="en-AU" smtClean="0">
              <a:latin typeface="Lucida Fax" pitchFamily="18" charset="0"/>
            </a:endParaRPr>
          </a:p>
          <a:p>
            <a:r>
              <a:rPr lang="en-AU" smtClean="0">
                <a:latin typeface="Lucida Fax" pitchFamily="18" charset="0"/>
              </a:rPr>
              <a:t>Service area factors</a:t>
            </a:r>
          </a:p>
          <a:p>
            <a:pPr lvl="1"/>
            <a:r>
              <a:rPr lang="en-AU" smtClean="0">
                <a:latin typeface="Lucida Fax" pitchFamily="18" charset="0"/>
              </a:rPr>
              <a:t>Line length (DNSPs)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A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How does this fit into the broader consultation?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This is the 4</a:t>
            </a:r>
            <a:r>
              <a:rPr lang="en-AU" baseline="30000" smtClean="0">
                <a:latin typeface="Lucida Fax" pitchFamily="18" charset="0"/>
              </a:rPr>
              <a:t>th</a:t>
            </a:r>
            <a:r>
              <a:rPr lang="en-AU" smtClean="0">
                <a:latin typeface="Lucida Fax" pitchFamily="18" charset="0"/>
              </a:rPr>
              <a:t> workshop on economic benchmarking techniques – three more to come</a:t>
            </a:r>
          </a:p>
          <a:p>
            <a:pPr eaLnBrk="1" hangingPunct="1"/>
            <a:endParaRPr lang="en-AU" smtClean="0">
              <a:latin typeface="Lucida Fax" pitchFamily="18" charset="0"/>
            </a:endParaRPr>
          </a:p>
          <a:p>
            <a:pPr eaLnBrk="1" hangingPunct="1"/>
            <a:r>
              <a:rPr lang="en-AU" smtClean="0">
                <a:latin typeface="Lucida Fax" pitchFamily="18" charset="0"/>
              </a:rPr>
              <a:t>Draft explanatory guidelines in August</a:t>
            </a:r>
          </a:p>
          <a:p>
            <a:pPr eaLnBrk="1" hangingPunct="1"/>
            <a:endParaRPr lang="en-AU" smtClean="0">
              <a:latin typeface="Lucida Fax" pitchFamily="18" charset="0"/>
            </a:endParaRPr>
          </a:p>
          <a:p>
            <a:pPr eaLnBrk="1" hangingPunct="1"/>
            <a:r>
              <a:rPr lang="en-AU" smtClean="0">
                <a:latin typeface="Lucida Fax" pitchFamily="18" charset="0"/>
              </a:rPr>
              <a:t>Final by 29 November</a:t>
            </a:r>
          </a:p>
          <a:p>
            <a:pPr eaLnBrk="1" hangingPunct="1"/>
            <a:endParaRPr lang="en-AU" smtClean="0"/>
          </a:p>
        </p:txBody>
      </p:sp>
      <p:pic>
        <p:nvPicPr>
          <p:cNvPr id="819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183562" cy="69056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Economic benchmarking workshops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pic>
        <p:nvPicPr>
          <p:cNvPr id="9219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4"/>
          <p:cNvGraphicFramePr>
            <a:graphicFrameLocks/>
          </p:cNvGraphicFramePr>
          <p:nvPr/>
        </p:nvGraphicFramePr>
        <p:xfrm>
          <a:off x="492125" y="1484313"/>
          <a:ext cx="8183562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3407"/>
                <a:gridCol w="6600155"/>
              </a:tblGrid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Date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Subject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13</a:t>
                      </a:r>
                      <a:r>
                        <a:rPr lang="en-AU" baseline="0" dirty="0" smtClean="0"/>
                        <a:t> March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DNSP outputs and environmental</a:t>
                      </a:r>
                      <a:r>
                        <a:rPr lang="en-AU" baseline="0" dirty="0" smtClean="0"/>
                        <a:t> factors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14 March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TNSP outputs</a:t>
                      </a:r>
                      <a:r>
                        <a:rPr lang="en-AU" baseline="0" dirty="0" smtClean="0"/>
                        <a:t> and environmental variables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20 March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NSP inputs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 April</a:t>
                      </a:r>
                      <a:endParaRPr kumimoji="0" lang="en-A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AU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Measurement – DNSP outputs and environmental variables</a:t>
                      </a:r>
                      <a:endParaRPr kumimoji="0" lang="en-AU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Measurement </a:t>
                      </a:r>
                      <a:r>
                        <a:rPr lang="en-AU" baseline="0" dirty="0" smtClean="0"/>
                        <a:t>– TNSP</a:t>
                      </a:r>
                      <a:r>
                        <a:rPr lang="en-AU" dirty="0" smtClean="0"/>
                        <a:t> outputs and environmental variables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7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Measurement - NSP</a:t>
                      </a:r>
                      <a:r>
                        <a:rPr lang="en-AU" baseline="0" dirty="0" smtClean="0"/>
                        <a:t> inputs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22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Prescription in the EFA guideline</a:t>
                      </a:r>
                      <a:r>
                        <a:rPr lang="en-AU" baseline="0" dirty="0" smtClean="0"/>
                        <a:t> &amp;</a:t>
                      </a:r>
                      <a:r>
                        <a:rPr lang="en-AU" dirty="0" smtClean="0"/>
                        <a:t> potential application techniques</a:t>
                      </a:r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dirty="0" smtClean="0"/>
                        <a:t>30 May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Expenditure setting process </a:t>
                      </a:r>
                      <a:endParaRPr lang="en-A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Context for this workshop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First phase of economic benchmarking workshops on inputs, outputs and  environmental factors completed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Now we will consider data and definitions for economic benchmarking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Final workshops will outline the application of economic benchmarking and the expenditure framework as a whole</a:t>
            </a:r>
          </a:p>
          <a:p>
            <a:pPr eaLnBrk="1" hangingPunct="1"/>
            <a:endParaRPr lang="en-AU" smtClean="0">
              <a:latin typeface="Lucida Fax" pitchFamily="18" charset="0"/>
            </a:endParaRPr>
          </a:p>
          <a:p>
            <a:pPr eaLnBrk="1" hangingPunct="1"/>
            <a:endParaRPr lang="en-AU" smtClean="0"/>
          </a:p>
        </p:txBody>
      </p:sp>
      <p:pic>
        <p:nvPicPr>
          <p:cNvPr id="10244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Objective of this workshop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To explain and discuss technical issues on how to incorporate outputs into modelling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Weighting of outputs against each other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Incorporating reliability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Whether to use peak demand or capacity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To discuss data requirements for outputs &amp; environmental factors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Is the data list comprehensive?</a:t>
            </a:r>
          </a:p>
          <a:p>
            <a:pPr lvl="1" eaLnBrk="1" hangingPunct="1">
              <a:buFont typeface="Arial" charset="0"/>
              <a:buChar char="•"/>
            </a:pPr>
            <a:r>
              <a:rPr lang="en-AU" smtClean="0">
                <a:latin typeface="Lucida Fax" pitchFamily="18" charset="0"/>
              </a:rPr>
              <a:t>Are the preliminary definitions suitable?</a:t>
            </a:r>
          </a:p>
          <a:p>
            <a:pPr eaLnBrk="1" hangingPunct="1"/>
            <a:endParaRPr lang="en-AU" smtClean="0"/>
          </a:p>
        </p:txBody>
      </p:sp>
      <p:pic>
        <p:nvPicPr>
          <p:cNvPr id="11268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125" y="549275"/>
            <a:ext cx="8183563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Structure of this workshop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>
              <a:defRPr/>
            </a:pPr>
            <a:r>
              <a:rPr lang="en-AU" dirty="0" smtClean="0">
                <a:latin typeface="Lucida Fax" pitchFamily="18" charset="0"/>
              </a:rPr>
              <a:t>This workshop has been split into three parts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dirty="0" smtClean="0">
                <a:latin typeface="Lucida Fax" pitchFamily="18" charset="0"/>
              </a:rPr>
              <a:t>Consideration of the model specification (with a presentation from Economic Insights) </a:t>
            </a:r>
            <a:endParaRPr lang="en-AU" dirty="0" smtClean="0"/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dirty="0" smtClean="0">
                <a:latin typeface="Lucida Fax" pitchFamily="18" charset="0"/>
              </a:rPr>
              <a:t>Discussion of data required to measure outputs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AU" dirty="0" smtClean="0">
                <a:latin typeface="Lucida Fax" pitchFamily="18" charset="0"/>
              </a:rPr>
              <a:t>Discussion of data to measure environmental factors</a:t>
            </a:r>
          </a:p>
        </p:txBody>
      </p:sp>
      <p:pic>
        <p:nvPicPr>
          <p:cNvPr id="12292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9215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Why focus on data collection?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68313" y="1412875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The AER must publish annual benchmarking reports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Economic benchmarking will be incorporated into the benchmarking report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The EFA guideline must set out data requirements</a:t>
            </a:r>
            <a:endParaRPr lang="en-AU" smtClean="0"/>
          </a:p>
          <a:p>
            <a:pPr eaLnBrk="1" hangingPunct="1"/>
            <a:endParaRPr lang="en-AU" smtClean="0">
              <a:latin typeface="Lucida Fax" pitchFamily="18" charset="0"/>
            </a:endParaRPr>
          </a:p>
        </p:txBody>
      </p:sp>
      <p:pic>
        <p:nvPicPr>
          <p:cNvPr id="13316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183562" cy="6921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Lucida Fax" pitchFamily="18" charset="0"/>
              </a:rPr>
              <a:t>Why collect a broad range of data?</a:t>
            </a:r>
            <a:endParaRPr lang="en-AU" dirty="0">
              <a:solidFill>
                <a:schemeClr val="accent1">
                  <a:tint val="88000"/>
                  <a:satMod val="150000"/>
                </a:schemeClr>
              </a:solidFill>
              <a:latin typeface="Lucida Fax" pitchFamily="18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68313" y="1700213"/>
            <a:ext cx="8183562" cy="4187825"/>
          </a:xfrm>
        </p:spPr>
        <p:txBody>
          <a:bodyPr/>
          <a:lstStyle/>
          <a:p>
            <a:pPr eaLnBrk="1" hangingPunct="1"/>
            <a:r>
              <a:rPr lang="en-AU" smtClean="0">
                <a:latin typeface="Lucida Fax" pitchFamily="18" charset="0"/>
              </a:rPr>
              <a:t>Multiple perspectives on model specification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Sensitivity analysis</a:t>
            </a:r>
          </a:p>
          <a:p>
            <a:pPr eaLnBrk="1" hangingPunct="1"/>
            <a:r>
              <a:rPr lang="en-AU" smtClean="0">
                <a:latin typeface="Lucida Fax" pitchFamily="18" charset="0"/>
              </a:rPr>
              <a:t>Data requirements for the mechanics of economic benchmarking – ie weighting inputs and outputs</a:t>
            </a:r>
          </a:p>
          <a:p>
            <a:pPr eaLnBrk="1" hangingPunct="1"/>
            <a:endParaRPr lang="en-AU" smtClean="0"/>
          </a:p>
        </p:txBody>
      </p:sp>
      <p:pic>
        <p:nvPicPr>
          <p:cNvPr id="14340" name="Picture 3" descr="D10 1334418  AER logo_landscape_RGB 300dpi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5949950"/>
            <a:ext cx="2160587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810</Words>
  <Application>Microsoft Office PowerPoint</Application>
  <PresentationFormat>On-screen Show (4:3)</PresentationFormat>
  <Paragraphs>173</Paragraphs>
  <Slides>25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Verdana</vt:lpstr>
      <vt:lpstr>Wingdings 2</vt:lpstr>
      <vt:lpstr>Calibri</vt:lpstr>
      <vt:lpstr>Lucida Fax</vt:lpstr>
      <vt:lpstr>Aspect</vt:lpstr>
      <vt:lpstr>The Australian Energy Regulator Economic benchmarking  DNSP outputs and environmental factors</vt:lpstr>
      <vt:lpstr>Agenda</vt:lpstr>
      <vt:lpstr>How does this fit into the broader consultation?</vt:lpstr>
      <vt:lpstr>Economic benchmarking workshops</vt:lpstr>
      <vt:lpstr>Context for this workshop</vt:lpstr>
      <vt:lpstr>Objective of this workshop</vt:lpstr>
      <vt:lpstr>Structure of this workshop</vt:lpstr>
      <vt:lpstr>Why focus on data collection?</vt:lpstr>
      <vt:lpstr>Why collect a broad range of data?</vt:lpstr>
      <vt:lpstr>Overlap with category analysis</vt:lpstr>
      <vt:lpstr>Briefing note responses</vt:lpstr>
      <vt:lpstr>Economic Insights presentation</vt:lpstr>
      <vt:lpstr>Discussion: Model specification issues</vt:lpstr>
      <vt:lpstr>Outputs data requirements</vt:lpstr>
      <vt:lpstr>Revenue</vt:lpstr>
      <vt:lpstr>System Demand</vt:lpstr>
      <vt:lpstr>System Capacity</vt:lpstr>
      <vt:lpstr>Customer Numbers</vt:lpstr>
      <vt:lpstr>Reliability</vt:lpstr>
      <vt:lpstr>Energy Delivered</vt:lpstr>
      <vt:lpstr>System losses</vt:lpstr>
      <vt:lpstr>Environmental factors</vt:lpstr>
      <vt:lpstr>Economic Insights presentation</vt:lpstr>
      <vt:lpstr>Operating Environment Factors</vt:lpstr>
      <vt:lpstr>Operating Environment Factors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Expenditure forecast assessment guideline</dc:title>
  <dc:creator/>
  <cp:lastModifiedBy/>
  <cp:revision>1</cp:revision>
  <dcterms:created xsi:type="dcterms:W3CDTF">2013-05-13T04:19:13Z</dcterms:created>
  <dcterms:modified xsi:type="dcterms:W3CDTF">2013-05-13T04:19:34Z</dcterms:modified>
</cp:coreProperties>
</file>